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1863" r:id="rId2"/>
    <p:sldId id="1870" r:id="rId3"/>
    <p:sldId id="2472" r:id="rId4"/>
    <p:sldId id="2471" r:id="rId5"/>
    <p:sldId id="2470" r:id="rId6"/>
    <p:sldId id="2473" r:id="rId7"/>
    <p:sldId id="2474" r:id="rId8"/>
    <p:sldId id="2475" r:id="rId9"/>
    <p:sldId id="2491" r:id="rId10"/>
    <p:sldId id="1903" r:id="rId11"/>
    <p:sldId id="2492" r:id="rId12"/>
    <p:sldId id="2476" r:id="rId13"/>
    <p:sldId id="2477" r:id="rId14"/>
    <p:sldId id="2468" r:id="rId15"/>
    <p:sldId id="2478" r:id="rId16"/>
    <p:sldId id="2488" r:id="rId17"/>
    <p:sldId id="2489" r:id="rId18"/>
    <p:sldId id="2490" r:id="rId19"/>
    <p:sldId id="259" r:id="rId20"/>
    <p:sldId id="2485" r:id="rId21"/>
    <p:sldId id="2480" r:id="rId22"/>
    <p:sldId id="2483" r:id="rId23"/>
    <p:sldId id="2481" r:id="rId24"/>
    <p:sldId id="2487" r:id="rId25"/>
    <p:sldId id="2484" r:id="rId26"/>
    <p:sldId id="2486" r:id="rId27"/>
    <p:sldId id="2466" r:id="rId28"/>
    <p:sldId id="1997"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2491"/>
            <p14:sldId id="1903"/>
            <p14:sldId id="2492"/>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44A61-C3D3-48E5-B979-D806E92B623B}" v="409" dt="2020-11-02T16:08:40.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9412" autoAdjust="0"/>
  </p:normalViewPr>
  <p:slideViewPr>
    <p:cSldViewPr snapToGrid="0">
      <p:cViewPr varScale="1">
        <p:scale>
          <a:sx n="99" d="100"/>
          <a:sy n="99" d="100"/>
        </p:scale>
        <p:origin x="11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11-09T09:16:08.894" v="138" actId="729"/>
      <pc:docMkLst>
        <pc:docMk/>
      </pc:docMkLst>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modSp add del mod ord">
        <pc:chgData name="Eldert Grootenboer" userId="3fe8758b2c2b58d2" providerId="LiveId" clId="{76444A61-C3D3-48E5-B979-D806E92B623B}" dt="2020-11-02T16:08:40.819" v="132"/>
        <pc:sldMkLst>
          <pc:docMk/>
          <pc:sldMk cId="2955259870" sldId="1656"/>
        </pc:sldMkLst>
        <pc:spChg chg="mod">
          <ac:chgData name="Eldert Grootenboer" userId="3fe8758b2c2b58d2" providerId="LiveId" clId="{76444A61-C3D3-48E5-B979-D806E92B623B}" dt="2020-11-02T16:08:40.391" v="130"/>
          <ac:spMkLst>
            <pc:docMk/>
            <pc:sldMk cId="2955259870" sldId="1656"/>
            <ac:spMk id="7" creationId="{9DFF588C-707E-4BFC-BB6B-16B19B8AF5C4}"/>
          </ac:spMkLst>
        </pc:spChg>
      </pc:sldChg>
      <pc:sldChg chg="mod modShow">
        <pc:chgData name="Eldert Grootenboer" userId="3fe8758b2c2b58d2" providerId="LiveId" clId="{76444A61-C3D3-48E5-B979-D806E92B623B}" dt="2020-11-02T16:08:40.988" v="133" actId="729"/>
        <pc:sldMkLst>
          <pc:docMk/>
          <pc:sldMk cId="2743749799" sldId="1863"/>
        </pc:sldMkLst>
      </pc:sldChg>
      <pc:sldChg chg="mod modShow">
        <pc:chgData name="Eldert Grootenboer" userId="3fe8758b2c2b58d2" providerId="LiveId" clId="{76444A61-C3D3-48E5-B979-D806E92B623B}" dt="2020-11-09T09:15:47.344" v="135" actId="729"/>
        <pc:sldMkLst>
          <pc:docMk/>
          <pc:sldMk cId="1123346746" sldId="1903"/>
        </pc:sldMkLst>
      </pc:sldChg>
      <pc:sldChg chg="del">
        <pc:chgData name="Eldert Grootenboer" userId="3fe8758b2c2b58d2" providerId="LiveId" clId="{76444A61-C3D3-48E5-B979-D806E92B623B}" dt="2020-11-09T09:16:05.353" v="137" actId="47"/>
        <pc:sldMkLst>
          <pc:docMk/>
          <pc:sldMk cId="4102214970" sldId="2447"/>
        </pc:sldMkLst>
      </pc:sldChg>
      <pc:sldChg chg="mod modShow">
        <pc:chgData name="Eldert Grootenboer" userId="3fe8758b2c2b58d2" providerId="LiveId" clId="{76444A61-C3D3-48E5-B979-D806E92B623B}" dt="2020-11-09T09:16:08.894" v="138" actId="729"/>
        <pc:sldMkLst>
          <pc:docMk/>
          <pc:sldMk cId="2733932280" sldId="2476"/>
        </pc:sldMkLst>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addSp delSp modSp new mod ord modNotesTx">
        <pc:chgData name="Eldert Grootenboer" userId="3fe8758b2c2b58d2" providerId="LiveId" clId="{76444A61-C3D3-48E5-B979-D806E92B623B}" dt="2020-10-29T10:50:21.582" v="108"/>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sldChg chg="add">
        <pc:chgData name="Eldert Grootenboer" userId="3fe8758b2c2b58d2" providerId="LiveId" clId="{76444A61-C3D3-48E5-B979-D806E92B623B}" dt="2020-11-09T09:15:43.805" v="134" actId="22"/>
        <pc:sldMkLst>
          <pc:docMk/>
          <pc:sldMk cId="2351338424" sldId="2491"/>
        </pc:sldMkLst>
      </pc:sldChg>
      <pc:sldChg chg="add">
        <pc:chgData name="Eldert Grootenboer" userId="3fe8758b2c2b58d2" providerId="LiveId" clId="{76444A61-C3D3-48E5-B979-D806E92B623B}" dt="2020-11-09T09:16:02.967" v="136" actId="22"/>
        <pc:sldMkLst>
          <pc:docMk/>
          <pc:sldMk cId="2120630816" sldId="249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ED9D402A-CF5E-46B3-837F-F9659135FD8A}">
      <dgm:prSet/>
      <dgm:spPr/>
      <dgm:t>
        <a:bodyPr/>
        <a:lstStyle/>
        <a:p>
          <a:r>
            <a:rPr lang="nl-NL"/>
            <a:t>API Firewalling</a:t>
          </a:r>
          <a:endParaRPr lang="en-US"/>
        </a:p>
      </dgm:t>
    </dgm:pt>
    <dgm:pt modelId="{2D18F56C-3A70-4EF9-ACC2-67F868EC1B13}" type="parTrans" cxnId="{B699C419-21FB-45D4-96BD-8E8BCE4CA723}">
      <dgm:prSet/>
      <dgm:spPr/>
      <dgm:t>
        <a:bodyPr/>
        <a:lstStyle/>
        <a:p>
          <a:endParaRPr lang="en-US"/>
        </a:p>
      </dgm:t>
    </dgm:pt>
    <dgm:pt modelId="{CD8A8F8E-1F5E-4008-9CC4-4B687133250D}" type="sibTrans" cxnId="{B699C419-21FB-45D4-96BD-8E8BCE4CA723}">
      <dgm:prSet/>
      <dgm:spPr/>
      <dgm:t>
        <a:bodyPr/>
        <a:lstStyle/>
        <a:p>
          <a:endParaRPr lang="en-US"/>
        </a:p>
      </dgm:t>
    </dgm:pt>
    <dgm:pt modelId="{A5A727DC-CC76-42D8-B8D9-07B9DB70ACC6}">
      <dgm:prSet/>
      <dgm:spPr/>
      <dgm:t>
        <a:bodyPr/>
        <a:lstStyle/>
        <a:p>
          <a:r>
            <a:rPr lang="nl-NL"/>
            <a:t>API Gateway</a:t>
          </a:r>
          <a:endParaRPr lang="en-US"/>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5610F028-2603-4DEA-BB06-BB5FC8A53BB3}" type="pres">
      <dgm:prSet presAssocID="{ED9D402A-CF5E-46B3-837F-F9659135FD8A}" presName="node" presStyleLbl="node1" presStyleIdx="10" presStyleCnt="12">
        <dgm:presLayoutVars>
          <dgm:bulletEnabled val="1"/>
        </dgm:presLayoutVars>
      </dgm:prSet>
      <dgm:spPr/>
    </dgm:pt>
    <dgm:pt modelId="{98086E80-74A4-4701-8BB8-0F3DC7163AE1}" type="pres">
      <dgm:prSet presAssocID="{CD8A8F8E-1F5E-4008-9CC4-4B687133250D}" presName="sibTrans" presStyleCnt="0"/>
      <dgm:spPr/>
    </dgm:pt>
    <dgm:pt modelId="{7452BA89-8550-4A0D-924F-C26F7E1AFE69}" type="pres">
      <dgm:prSet presAssocID="{A5A727DC-CC76-42D8-B8D9-07B9DB70ACC6}"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B699C419-21FB-45D4-96BD-8E8BCE4CA723}" srcId="{D8565F3F-EB1B-4C50-A75E-571E1C49D8A3}" destId="{ED9D402A-CF5E-46B3-837F-F9659135FD8A}" srcOrd="10" destOrd="0" parTransId="{2D18F56C-3A70-4EF9-ACC2-67F868EC1B13}" sibTransId="{CD8A8F8E-1F5E-4008-9CC4-4B687133250D}"/>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1"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AE233CC2-3930-4A1A-BEA5-24273905B91C}" type="presOf" srcId="{ED9D402A-CF5E-46B3-837F-F9659135FD8A}" destId="{5610F028-2603-4DEA-BB06-BB5FC8A53BB3}"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74CFCA29-29F5-4B81-92BE-144F043DDD16}" type="presParOf" srcId="{21C1B99A-4344-410F-9BEC-A1D6770EE37E}" destId="{5610F028-2603-4DEA-BB06-BB5FC8A53BB3}" srcOrd="20" destOrd="0" presId="urn:microsoft.com/office/officeart/2005/8/layout/default"/>
    <dgm:cxn modelId="{ED95A7C8-E8F5-48CE-8A47-8F37C52550A6}" type="presParOf" srcId="{21C1B99A-4344-410F-9BEC-A1D6770EE37E}" destId="{98086E80-74A4-4701-8BB8-0F3DC7163AE1}" srcOrd="21" destOrd="0" presId="urn:microsoft.com/office/officeart/2005/8/layout/default"/>
    <dgm:cxn modelId="{E0A40EDB-0E6E-4055-B83A-C31CBD073268}" type="presParOf" srcId="{21C1B99A-4344-410F-9BEC-A1D6770EE37E}" destId="{7452BA89-8550-4A0D-924F-C26F7E1AFE6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98009"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159567"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1159567" y="1661698"/>
        <a:ext cx="1594335" cy="678215"/>
      </dsp:txXfrm>
    </dsp:sp>
    <dsp:sp modelId="{2D5641FC-17E6-45DB-84BD-BABA3EABD853}">
      <dsp:nvSpPr>
        <dsp:cNvPr id="0" name=""/>
        <dsp:cNvSpPr/>
      </dsp:nvSpPr>
      <dsp:spPr>
        <a:xfrm>
          <a:off x="3471354"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3032911"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3032911" y="1661698"/>
        <a:ext cx="1594335" cy="678215"/>
      </dsp:txXfrm>
    </dsp:sp>
    <dsp:sp modelId="{15787F05-2034-4401-A9E3-1776D0311324}">
      <dsp:nvSpPr>
        <dsp:cNvPr id="0" name=""/>
        <dsp:cNvSpPr/>
      </dsp:nvSpPr>
      <dsp:spPr>
        <a:xfrm>
          <a:off x="5344698"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90625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4906256" y="1661698"/>
        <a:ext cx="1594335" cy="678215"/>
      </dsp:txXfrm>
    </dsp:sp>
    <dsp:sp modelId="{5AD3BD7E-3944-46AA-B56C-3A8A642CA170}">
      <dsp:nvSpPr>
        <dsp:cNvPr id="0" name=""/>
        <dsp:cNvSpPr/>
      </dsp:nvSpPr>
      <dsp:spPr>
        <a:xfrm>
          <a:off x="7424087"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79601"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6779601" y="1661698"/>
        <a:ext cx="2006423" cy="678215"/>
      </dsp:txXfrm>
    </dsp:sp>
    <dsp:sp modelId="{99C2E924-8BC0-48CA-AE34-6B3BAE69B598}">
      <dsp:nvSpPr>
        <dsp:cNvPr id="0" name=""/>
        <dsp:cNvSpPr/>
      </dsp:nvSpPr>
      <dsp:spPr>
        <a:xfrm>
          <a:off x="9503476" y="639542"/>
          <a:ext cx="717451" cy="7174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06503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9065033"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5610F028-2603-4DEA-BB06-BB5FC8A53BB3}">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a:p>
      </dsp:txBody>
      <dsp:txXfrm>
        <a:off x="6036285" y="3553742"/>
        <a:ext cx="2536339" cy="1521803"/>
      </dsp:txXfrm>
    </dsp:sp>
    <dsp:sp modelId="{7452BA89-8550-4A0D-924F-C26F7E1AFE69}">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Gateway</a:t>
          </a:r>
          <a:endParaRPr lang="en-US" sz="2500" kern="120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16192" y="3343"/>
          <a:ext cx="1609129" cy="965477"/>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object level authorization</a:t>
          </a:r>
          <a:endParaRPr lang="en-US" sz="1700" kern="1200"/>
        </a:p>
      </dsp:txBody>
      <dsp:txXfrm>
        <a:off x="16192" y="3343"/>
        <a:ext cx="1609129" cy="965477"/>
      </dsp:txXfrm>
    </dsp:sp>
    <dsp:sp modelId="{B223CB7A-81DD-49BA-8A4F-C132776AC39B}">
      <dsp:nvSpPr>
        <dsp:cNvPr id="0" name=""/>
        <dsp:cNvSpPr/>
      </dsp:nvSpPr>
      <dsp:spPr>
        <a:xfrm>
          <a:off x="1786235" y="3343"/>
          <a:ext cx="1609129" cy="965477"/>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Broken</a:t>
          </a:r>
          <a:r>
            <a:rPr lang="nl-NL" sz="1700" kern="1200" dirty="0"/>
            <a:t> </a:t>
          </a:r>
          <a:r>
            <a:rPr lang="nl-NL" sz="1700" kern="1200" dirty="0" err="1"/>
            <a:t>authentication</a:t>
          </a:r>
          <a:endParaRPr lang="en-US" sz="1700" kern="1200" dirty="0"/>
        </a:p>
      </dsp:txBody>
      <dsp:txXfrm>
        <a:off x="1786235" y="3343"/>
        <a:ext cx="1609129" cy="965477"/>
      </dsp:txXfrm>
    </dsp:sp>
    <dsp:sp modelId="{DC4EC20C-CE8B-48B6-ADA0-AF91CAF9B56F}">
      <dsp:nvSpPr>
        <dsp:cNvPr id="0" name=""/>
        <dsp:cNvSpPr/>
      </dsp:nvSpPr>
      <dsp:spPr>
        <a:xfrm>
          <a:off x="3556277" y="3343"/>
          <a:ext cx="1609129" cy="965477"/>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Excessive</a:t>
          </a:r>
          <a:r>
            <a:rPr lang="nl-NL" sz="1700" kern="1200" dirty="0"/>
            <a:t> data exposure</a:t>
          </a:r>
          <a:endParaRPr lang="en-US" sz="1700" kern="1200" dirty="0"/>
        </a:p>
      </dsp:txBody>
      <dsp:txXfrm>
        <a:off x="3556277" y="3343"/>
        <a:ext cx="1609129" cy="965477"/>
      </dsp:txXfrm>
    </dsp:sp>
    <dsp:sp modelId="{B494085F-B4EA-4068-B410-B6EA3EDC4C20}">
      <dsp:nvSpPr>
        <dsp:cNvPr id="0" name=""/>
        <dsp:cNvSpPr/>
      </dsp:nvSpPr>
      <dsp:spPr>
        <a:xfrm>
          <a:off x="16192" y="1129734"/>
          <a:ext cx="1609129" cy="965477"/>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Lack</a:t>
          </a:r>
          <a:r>
            <a:rPr lang="nl-NL" sz="1700" kern="1200" dirty="0"/>
            <a:t> of resources </a:t>
          </a:r>
          <a:r>
            <a:rPr lang="nl-NL" sz="1700" kern="1200" dirty="0" err="1"/>
            <a:t>and</a:t>
          </a:r>
          <a:r>
            <a:rPr lang="nl-NL" sz="1700" kern="1200" dirty="0"/>
            <a:t> </a:t>
          </a:r>
          <a:r>
            <a:rPr lang="nl-NL" sz="1700" kern="1200" dirty="0" err="1"/>
            <a:t>rate</a:t>
          </a:r>
          <a:r>
            <a:rPr lang="nl-NL" sz="1700" kern="1200" dirty="0"/>
            <a:t> </a:t>
          </a:r>
          <a:r>
            <a:rPr lang="nl-NL" sz="1700" kern="1200" dirty="0" err="1"/>
            <a:t>limiting</a:t>
          </a:r>
          <a:endParaRPr lang="en-US" sz="1700" kern="1200" dirty="0"/>
        </a:p>
      </dsp:txBody>
      <dsp:txXfrm>
        <a:off x="16192" y="1129734"/>
        <a:ext cx="1609129" cy="965477"/>
      </dsp:txXfrm>
    </dsp:sp>
    <dsp:sp modelId="{45973665-3528-4A32-9BC8-6360FC356699}">
      <dsp:nvSpPr>
        <dsp:cNvPr id="0" name=""/>
        <dsp:cNvSpPr/>
      </dsp:nvSpPr>
      <dsp:spPr>
        <a:xfrm>
          <a:off x="1786235" y="1129734"/>
          <a:ext cx="1609129" cy="965477"/>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function level authorization</a:t>
          </a:r>
          <a:endParaRPr lang="en-US" sz="1700" kern="1200"/>
        </a:p>
      </dsp:txBody>
      <dsp:txXfrm>
        <a:off x="1786235" y="1129734"/>
        <a:ext cx="1609129" cy="965477"/>
      </dsp:txXfrm>
    </dsp:sp>
    <dsp:sp modelId="{417DF3EB-BFC8-4915-AE05-E242E5C45DBE}">
      <dsp:nvSpPr>
        <dsp:cNvPr id="0" name=""/>
        <dsp:cNvSpPr/>
      </dsp:nvSpPr>
      <dsp:spPr>
        <a:xfrm>
          <a:off x="3556277" y="1129734"/>
          <a:ext cx="1609129" cy="965477"/>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Mass assignment</a:t>
          </a:r>
          <a:endParaRPr lang="en-US" sz="1700" kern="1200"/>
        </a:p>
      </dsp:txBody>
      <dsp:txXfrm>
        <a:off x="3556277" y="1129734"/>
        <a:ext cx="1609129" cy="965477"/>
      </dsp:txXfrm>
    </dsp:sp>
    <dsp:sp modelId="{D0DE6BB9-7FD4-4F61-B666-2EB8B2AB5411}">
      <dsp:nvSpPr>
        <dsp:cNvPr id="0" name=""/>
        <dsp:cNvSpPr/>
      </dsp:nvSpPr>
      <dsp:spPr>
        <a:xfrm>
          <a:off x="16192" y="2256125"/>
          <a:ext cx="1609129" cy="965477"/>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Security misconfiguration</a:t>
          </a:r>
          <a:endParaRPr lang="en-US" sz="1700" kern="1200"/>
        </a:p>
      </dsp:txBody>
      <dsp:txXfrm>
        <a:off x="16192" y="2256125"/>
        <a:ext cx="1609129" cy="965477"/>
      </dsp:txXfrm>
    </dsp:sp>
    <dsp:sp modelId="{469D59BB-D4A8-4679-9E36-99C00F1C18D0}">
      <dsp:nvSpPr>
        <dsp:cNvPr id="0" name=""/>
        <dsp:cNvSpPr/>
      </dsp:nvSpPr>
      <dsp:spPr>
        <a:xfrm>
          <a:off x="1786235" y="2256125"/>
          <a:ext cx="1609129" cy="965477"/>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Injection</a:t>
          </a:r>
          <a:endParaRPr lang="en-US" sz="1700" kern="1200"/>
        </a:p>
      </dsp:txBody>
      <dsp:txXfrm>
        <a:off x="1786235" y="2256125"/>
        <a:ext cx="1609129" cy="965477"/>
      </dsp:txXfrm>
    </dsp:sp>
    <dsp:sp modelId="{2259B505-4358-4CDB-B272-404C5516FCAE}">
      <dsp:nvSpPr>
        <dsp:cNvPr id="0" name=""/>
        <dsp:cNvSpPr/>
      </dsp:nvSpPr>
      <dsp:spPr>
        <a:xfrm>
          <a:off x="3556277" y="2256125"/>
          <a:ext cx="1609129" cy="965477"/>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Improper assets management</a:t>
          </a:r>
          <a:endParaRPr lang="en-US" sz="1700" kern="1200"/>
        </a:p>
      </dsp:txBody>
      <dsp:txXfrm>
        <a:off x="3556277" y="2256125"/>
        <a:ext cx="1609129" cy="965477"/>
      </dsp:txXfrm>
    </dsp:sp>
    <dsp:sp modelId="{A365F21D-60EE-4BFE-B2AA-4756DF26B07A}">
      <dsp:nvSpPr>
        <dsp:cNvPr id="0" name=""/>
        <dsp:cNvSpPr/>
      </dsp:nvSpPr>
      <dsp:spPr>
        <a:xfrm>
          <a:off x="1786235" y="3382516"/>
          <a:ext cx="1609129" cy="965477"/>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Insufficient logging and monitoring</a:t>
          </a:r>
          <a:endParaRPr lang="en-US" sz="1700" kern="1200"/>
        </a:p>
      </dsp:txBody>
      <dsp:txXfrm>
        <a:off x="1786235" y="3382516"/>
        <a:ext cx="1609129" cy="9654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09/11/2020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Users use connected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 a firewall like application gateway to 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 to API Management</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Authenticate, validate and sanitize</a:t>
            </a:r>
          </a:p>
          <a:p>
            <a:pPr algn="l"/>
            <a:endParaRPr lang="en-US" sz="1200" dirty="0">
              <a:gradFill>
                <a:gsLst>
                  <a:gs pos="2917">
                    <a:schemeClr val="tx1"/>
                  </a:gs>
                  <a:gs pos="30000">
                    <a:schemeClr val="tx1"/>
                  </a:gs>
                </a:gsLst>
                <a:lin ang="5400000" scaled="0"/>
              </a:gradFill>
            </a:endParaRPr>
          </a:p>
          <a:p>
            <a:r>
              <a:rPr lang="en-GB" dirty="0"/>
              <a:t>Only pass on validated and trusted requests</a:t>
            </a:r>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p>
          <a:p>
            <a:pPr algn="l"/>
            <a:r>
              <a:rPr lang="en-US" b="1" i="0" dirty="0">
                <a:solidFill>
                  <a:srgbClr val="111111"/>
                </a:solidFill>
                <a:effectLst/>
                <a:latin typeface="Open Sans" panose="020B0606030504020204" pitchFamily="34" charset="0"/>
              </a:rPr>
              <a:t>12.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pPr algn="l"/>
            <a:r>
              <a:rPr lang="en-US" b="1" i="0" dirty="0">
                <a:solidFill>
                  <a:srgbClr val="111111"/>
                </a:solidFill>
                <a:effectLst/>
                <a:latin typeface="Open Sans" panose="020B0606030504020204" pitchFamily="34" charset="0"/>
              </a:rPr>
              <a:t>12.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19</a:t>
            </a:fld>
            <a:endParaRPr lang="en-US"/>
          </a:p>
        </p:txBody>
      </p:sp>
    </p:spTree>
    <p:extLst>
      <p:ext uri="{BB962C8B-B14F-4D97-AF65-F5344CB8AC3E}">
        <p14:creationId xmlns:p14="http://schemas.microsoft.com/office/powerpoint/2010/main" val="274595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25</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26</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27</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11/9/2020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6</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11</a:t>
            </a:fld>
            <a:endParaRPr lang="en-US"/>
          </a:p>
        </p:txBody>
      </p:sp>
    </p:spTree>
    <p:extLst>
      <p:ext uri="{BB962C8B-B14F-4D97-AF65-F5344CB8AC3E}">
        <p14:creationId xmlns:p14="http://schemas.microsoft.com/office/powerpoint/2010/main" val="386391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09/11/2020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09/11/2020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89708827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DC566DDC-576F-4779-9D3B-41733D07E41C}"/>
                                            </p:graphicEl>
                                          </p:spTgt>
                                        </p:tgtEl>
                                        <p:attrNameLst>
                                          <p:attrName>style.visibility</p:attrName>
                                        </p:attrNameLst>
                                      </p:cBhvr>
                                      <p:to>
                                        <p:strVal val="visible"/>
                                      </p:to>
                                    </p:set>
                                    <p:animEffect transition="in" filter="fade">
                                      <p:cBhvr>
                                        <p:cTn id="76" dur="500"/>
                                        <p:tgtEl>
                                          <p:spTgt spid="8">
                                            <p:graphicEl>
                                              <a:dgm id="{DC566DDC-576F-4779-9D3B-41733D07E41C}"/>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5610F028-2603-4DEA-BB06-BB5FC8A53BB3}"/>
                                            </p:graphicEl>
                                          </p:spTgt>
                                        </p:tgtEl>
                                        <p:attrNameLst>
                                          <p:attrName>style.visibility</p:attrName>
                                        </p:attrNameLst>
                                      </p:cBhvr>
                                      <p:to>
                                        <p:strVal val="visible"/>
                                      </p:to>
                                    </p:set>
                                    <p:animEffect transition="in" filter="fade">
                                      <p:cBhvr>
                                        <p:cTn id="84" dur="500"/>
                                        <p:tgtEl>
                                          <p:spTgt spid="8">
                                            <p:graphicEl>
                                              <a:dgm id="{5610F028-2603-4DEA-BB06-BB5FC8A53BB3}"/>
                                            </p:graphicEl>
                                          </p:spTgt>
                                        </p:tgtEl>
                                      </p:cBhvr>
                                    </p:animEffect>
                                  </p:childTnLst>
                                </p:cTn>
                              </p:par>
                              <p:par>
                                <p:cTn id="85" presetID="9" presetClass="emph" presetSubtype="0" grpId="1" nodeType="withEffect">
                                  <p:stCondLst>
                                    <p:cond delay="0"/>
                                  </p:stCondLst>
                                  <p:childTnLst>
                                    <p:set>
                                      <p:cBhvr>
                                        <p:cTn id="86" dur="indefinite"/>
                                        <p:tgtEl>
                                          <p:spTgt spid="8">
                                            <p:graphicEl>
                                              <a:dgm id="{DC566DDC-576F-4779-9D3B-41733D07E41C}"/>
                                            </p:graphicEl>
                                          </p:spTgt>
                                        </p:tgtEl>
                                        <p:attrNameLst>
                                          <p:attrName>style.opacity</p:attrName>
                                        </p:attrNameLst>
                                      </p:cBhvr>
                                      <p:to>
                                        <p:strVal val="0.25"/>
                                      </p:to>
                                    </p:set>
                                    <p:animEffect filter="image" prLst="opacity: 0.25">
                                      <p:cBhvr rctx="IE">
                                        <p:cTn id="87" dur="indefinite"/>
                                        <p:tgtEl>
                                          <p:spTgt spid="8">
                                            <p:graphicEl>
                                              <a:dgm id="{DC566DDC-576F-4779-9D3B-41733D07E41C}"/>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92" dur="500"/>
                                        <p:tgtEl>
                                          <p:spTgt spid="8">
                                            <p:graphicEl>
                                              <a:dgm id="{7452BA89-8550-4A0D-924F-C26F7E1AFE69}"/>
                                            </p:graphicEl>
                                          </p:spTgt>
                                        </p:tgtEl>
                                      </p:cBhvr>
                                    </p:animEffect>
                                  </p:childTnLst>
                                </p:cTn>
                              </p:par>
                              <p:par>
                                <p:cTn id="93" presetID="9" presetClass="emph" presetSubtype="0" grpId="1" nodeType="withEffect">
                                  <p:stCondLst>
                                    <p:cond delay="0"/>
                                  </p:stCondLst>
                                  <p:childTnLst>
                                    <p:set>
                                      <p:cBhvr>
                                        <p:cTn id="94" dur="indefinite"/>
                                        <p:tgtEl>
                                          <p:spTgt spid="8">
                                            <p:graphicEl>
                                              <a:dgm id="{5610F028-2603-4DEA-BB06-BB5FC8A53BB3}"/>
                                            </p:graphicEl>
                                          </p:spTgt>
                                        </p:tgtEl>
                                        <p:attrNameLst>
                                          <p:attrName>style.opacity</p:attrName>
                                        </p:attrNameLst>
                                      </p:cBhvr>
                                      <p:to>
                                        <p:strVal val="0.25"/>
                                      </p:to>
                                    </p:set>
                                    <p:animEffect filter="image" prLst="opacity: 0.25">
                                      <p:cBhvr rctx="IE">
                                        <p:cTn id="95" dur="indefinite"/>
                                        <p:tgtEl>
                                          <p:spTgt spid="8">
                                            <p:graphicEl>
                                              <a:dgm id="{5610F028-2603-4DEA-BB06-BB5FC8A53B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dirty="0"/>
              <a:t>OWASP API Security Top 10</a:t>
            </a:r>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sz="half" idx="1"/>
            <p:extLst>
              <p:ext uri="{D42A27DB-BD31-4B8C-83A1-F6EECF244321}">
                <p14:modId xmlns:p14="http://schemas.microsoft.com/office/powerpoint/2010/main" val="323926939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OWASP API Security Top 10">
            <a:extLst>
              <a:ext uri="{FF2B5EF4-FFF2-40B4-BE49-F238E27FC236}">
                <a16:creationId xmlns:a16="http://schemas.microsoft.com/office/drawing/2014/main" id="{CE46F832-B24C-4ACA-BEBC-30F134E8CF79}"/>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543969"/>
            <a:ext cx="5181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D14016F-F227-45CB-BDA1-1AFA5A377E86}"/>
                                            </p:graphicEl>
                                          </p:spTgt>
                                        </p:tgtEl>
                                        <p:attrNameLst>
                                          <p:attrName>style.visibility</p:attrName>
                                        </p:attrNameLst>
                                      </p:cBhvr>
                                      <p:to>
                                        <p:strVal val="visible"/>
                                      </p:to>
                                    </p:set>
                                    <p:animEffect transition="in" filter="fade">
                                      <p:cBhvr>
                                        <p:cTn id="7" dur="500"/>
                                        <p:tgtEl>
                                          <p:spTgt spid="11">
                                            <p:graphicEl>
                                              <a:dgm id="{3D14016F-F227-45CB-BDA1-1AFA5A377E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B223CB7A-81DD-49BA-8A4F-C132776AC39B}"/>
                                            </p:graphicEl>
                                          </p:spTgt>
                                        </p:tgtEl>
                                        <p:attrNameLst>
                                          <p:attrName>style.visibility</p:attrName>
                                        </p:attrNameLst>
                                      </p:cBhvr>
                                      <p:to>
                                        <p:strVal val="visible"/>
                                      </p:to>
                                    </p:set>
                                    <p:animEffect transition="in" filter="fade">
                                      <p:cBhvr>
                                        <p:cTn id="12" dur="500"/>
                                        <p:tgtEl>
                                          <p:spTgt spid="11">
                                            <p:graphicEl>
                                              <a:dgm id="{B223CB7A-81DD-49BA-8A4F-C132776AC39B}"/>
                                            </p:graphicEl>
                                          </p:spTgt>
                                        </p:tgtEl>
                                      </p:cBhvr>
                                    </p:animEffect>
                                  </p:childTnLst>
                                </p:cTn>
                              </p:par>
                              <p:par>
                                <p:cTn id="13" presetID="9" presetClass="emph" presetSubtype="0" grpId="1" nodeType="withEffect">
                                  <p:stCondLst>
                                    <p:cond delay="0"/>
                                  </p:stCondLst>
                                  <p:childTnLst>
                                    <p:set>
                                      <p:cBhvr>
                                        <p:cTn id="14" dur="indefinite"/>
                                        <p:tgtEl>
                                          <p:spTgt spid="11">
                                            <p:graphicEl>
                                              <a:dgm id="{3D14016F-F227-45CB-BDA1-1AFA5A377E86}"/>
                                            </p:graphicEl>
                                          </p:spTgt>
                                        </p:tgtEl>
                                        <p:attrNameLst>
                                          <p:attrName>style.opacity</p:attrName>
                                        </p:attrNameLst>
                                      </p:cBhvr>
                                      <p:to>
                                        <p:strVal val="0.25"/>
                                      </p:to>
                                    </p:set>
                                    <p:animEffect filter="image" prLst="opacity: 0.25">
                                      <p:cBhvr rctx="IE">
                                        <p:cTn id="15" dur="indefinite"/>
                                        <p:tgtEl>
                                          <p:spTgt spid="11">
                                            <p:graphicEl>
                                              <a:dgm id="{3D14016F-F227-45CB-BDA1-1AFA5A377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DC4EC20C-CE8B-48B6-ADA0-AF91CAF9B56F}"/>
                                            </p:graphicEl>
                                          </p:spTgt>
                                        </p:tgtEl>
                                        <p:attrNameLst>
                                          <p:attrName>style.visibility</p:attrName>
                                        </p:attrNameLst>
                                      </p:cBhvr>
                                      <p:to>
                                        <p:strVal val="visible"/>
                                      </p:to>
                                    </p:set>
                                    <p:animEffect transition="in" filter="fade">
                                      <p:cBhvr>
                                        <p:cTn id="20" dur="500"/>
                                        <p:tgtEl>
                                          <p:spTgt spid="11">
                                            <p:graphicEl>
                                              <a:dgm id="{DC4EC20C-CE8B-48B6-ADA0-AF91CAF9B56F}"/>
                                            </p:graphicEl>
                                          </p:spTgt>
                                        </p:tgtEl>
                                      </p:cBhvr>
                                    </p:animEffect>
                                  </p:childTnLst>
                                </p:cTn>
                              </p:par>
                              <p:par>
                                <p:cTn id="21" presetID="9" presetClass="emph" presetSubtype="0" grpId="1" nodeType="withEffect">
                                  <p:stCondLst>
                                    <p:cond delay="0"/>
                                  </p:stCondLst>
                                  <p:childTnLst>
                                    <p:set>
                                      <p:cBhvr>
                                        <p:cTn id="22" dur="indefinite"/>
                                        <p:tgtEl>
                                          <p:spTgt spid="11">
                                            <p:graphicEl>
                                              <a:dgm id="{B223CB7A-81DD-49BA-8A4F-C132776AC39B}"/>
                                            </p:graphicEl>
                                          </p:spTgt>
                                        </p:tgtEl>
                                        <p:attrNameLst>
                                          <p:attrName>style.opacity</p:attrName>
                                        </p:attrNameLst>
                                      </p:cBhvr>
                                      <p:to>
                                        <p:strVal val="0.25"/>
                                      </p:to>
                                    </p:set>
                                    <p:animEffect filter="image" prLst="opacity: 0.25">
                                      <p:cBhvr rctx="IE">
                                        <p:cTn id="23" dur="indefinite"/>
                                        <p:tgtEl>
                                          <p:spTgt spid="11">
                                            <p:graphicEl>
                                              <a:dgm id="{B223CB7A-81DD-49BA-8A4F-C132776AC3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B494085F-B4EA-4068-B410-B6EA3EDC4C20}"/>
                                            </p:graphicEl>
                                          </p:spTgt>
                                        </p:tgtEl>
                                        <p:attrNameLst>
                                          <p:attrName>style.visibility</p:attrName>
                                        </p:attrNameLst>
                                      </p:cBhvr>
                                      <p:to>
                                        <p:strVal val="visible"/>
                                      </p:to>
                                    </p:set>
                                    <p:animEffect transition="in" filter="fade">
                                      <p:cBhvr>
                                        <p:cTn id="28" dur="500"/>
                                        <p:tgtEl>
                                          <p:spTgt spid="11">
                                            <p:graphicEl>
                                              <a:dgm id="{B494085F-B4EA-4068-B410-B6EA3EDC4C20}"/>
                                            </p:graphicEl>
                                          </p:spTgt>
                                        </p:tgtEl>
                                      </p:cBhvr>
                                    </p:animEffect>
                                  </p:childTnLst>
                                </p:cTn>
                              </p:par>
                              <p:par>
                                <p:cTn id="29" presetID="9" presetClass="emph" presetSubtype="0" grpId="1" nodeType="withEffect">
                                  <p:stCondLst>
                                    <p:cond delay="0"/>
                                  </p:stCondLst>
                                  <p:childTnLst>
                                    <p:set>
                                      <p:cBhvr>
                                        <p:cTn id="30" dur="indefinite"/>
                                        <p:tgtEl>
                                          <p:spTgt spid="11">
                                            <p:graphicEl>
                                              <a:dgm id="{DC4EC20C-CE8B-48B6-ADA0-AF91CAF9B56F}"/>
                                            </p:graphicEl>
                                          </p:spTgt>
                                        </p:tgtEl>
                                        <p:attrNameLst>
                                          <p:attrName>style.opacity</p:attrName>
                                        </p:attrNameLst>
                                      </p:cBhvr>
                                      <p:to>
                                        <p:strVal val="0.25"/>
                                      </p:to>
                                    </p:set>
                                    <p:animEffect filter="image" prLst="opacity: 0.25">
                                      <p:cBhvr rctx="IE">
                                        <p:cTn id="31" dur="indefinite"/>
                                        <p:tgtEl>
                                          <p:spTgt spid="11">
                                            <p:graphicEl>
                                              <a:dgm id="{DC4EC20C-CE8B-48B6-ADA0-AF91CAF9B5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graphicEl>
                                              <a:dgm id="{45973665-3528-4A32-9BC8-6360FC356699}"/>
                                            </p:graphicEl>
                                          </p:spTgt>
                                        </p:tgtEl>
                                        <p:attrNameLst>
                                          <p:attrName>style.visibility</p:attrName>
                                        </p:attrNameLst>
                                      </p:cBhvr>
                                      <p:to>
                                        <p:strVal val="visible"/>
                                      </p:to>
                                    </p:set>
                                    <p:animEffect transition="in" filter="fade">
                                      <p:cBhvr>
                                        <p:cTn id="36" dur="500"/>
                                        <p:tgtEl>
                                          <p:spTgt spid="11">
                                            <p:graphicEl>
                                              <a:dgm id="{45973665-3528-4A32-9BC8-6360FC356699}"/>
                                            </p:graphicEl>
                                          </p:spTgt>
                                        </p:tgtEl>
                                      </p:cBhvr>
                                    </p:animEffect>
                                  </p:childTnLst>
                                </p:cTn>
                              </p:par>
                              <p:par>
                                <p:cTn id="37" presetID="9" presetClass="emph" presetSubtype="0" grpId="1" nodeType="withEffect">
                                  <p:stCondLst>
                                    <p:cond delay="0"/>
                                  </p:stCondLst>
                                  <p:childTnLst>
                                    <p:set>
                                      <p:cBhvr>
                                        <p:cTn id="38" dur="indefinite"/>
                                        <p:tgtEl>
                                          <p:spTgt spid="11">
                                            <p:graphicEl>
                                              <a:dgm id="{B494085F-B4EA-4068-B410-B6EA3EDC4C20}"/>
                                            </p:graphicEl>
                                          </p:spTgt>
                                        </p:tgtEl>
                                        <p:attrNameLst>
                                          <p:attrName>style.opacity</p:attrName>
                                        </p:attrNameLst>
                                      </p:cBhvr>
                                      <p:to>
                                        <p:strVal val="0.25"/>
                                      </p:to>
                                    </p:set>
                                    <p:animEffect filter="image" prLst="opacity: 0.25">
                                      <p:cBhvr rctx="IE">
                                        <p:cTn id="39" dur="indefinite"/>
                                        <p:tgtEl>
                                          <p:spTgt spid="11">
                                            <p:graphicEl>
                                              <a:dgm id="{B494085F-B4EA-4068-B410-B6EA3EDC4C2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graphicEl>
                                              <a:dgm id="{417DF3EB-BFC8-4915-AE05-E242E5C45DBE}"/>
                                            </p:graphicEl>
                                          </p:spTgt>
                                        </p:tgtEl>
                                        <p:attrNameLst>
                                          <p:attrName>style.visibility</p:attrName>
                                        </p:attrNameLst>
                                      </p:cBhvr>
                                      <p:to>
                                        <p:strVal val="visible"/>
                                      </p:to>
                                    </p:set>
                                    <p:animEffect transition="in" filter="fade">
                                      <p:cBhvr>
                                        <p:cTn id="44" dur="500"/>
                                        <p:tgtEl>
                                          <p:spTgt spid="11">
                                            <p:graphicEl>
                                              <a:dgm id="{417DF3EB-BFC8-4915-AE05-E242E5C45DBE}"/>
                                            </p:graphicEl>
                                          </p:spTgt>
                                        </p:tgtEl>
                                      </p:cBhvr>
                                    </p:animEffect>
                                  </p:childTnLst>
                                </p:cTn>
                              </p:par>
                              <p:par>
                                <p:cTn id="45" presetID="9" presetClass="emph" presetSubtype="0" grpId="1" nodeType="withEffect">
                                  <p:stCondLst>
                                    <p:cond delay="0"/>
                                  </p:stCondLst>
                                  <p:childTnLst>
                                    <p:set>
                                      <p:cBhvr>
                                        <p:cTn id="46" dur="indefinite"/>
                                        <p:tgtEl>
                                          <p:spTgt spid="11">
                                            <p:graphicEl>
                                              <a:dgm id="{45973665-3528-4A32-9BC8-6360FC356699}"/>
                                            </p:graphicEl>
                                          </p:spTgt>
                                        </p:tgtEl>
                                        <p:attrNameLst>
                                          <p:attrName>style.opacity</p:attrName>
                                        </p:attrNameLst>
                                      </p:cBhvr>
                                      <p:to>
                                        <p:strVal val="0.25"/>
                                      </p:to>
                                    </p:set>
                                    <p:animEffect filter="image" prLst="opacity: 0.25">
                                      <p:cBhvr rctx="IE">
                                        <p:cTn id="47" dur="indefinite"/>
                                        <p:tgtEl>
                                          <p:spTgt spid="11">
                                            <p:graphicEl>
                                              <a:dgm id="{45973665-3528-4A32-9BC8-6360FC35669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D0DE6BB9-7FD4-4F61-B666-2EB8B2AB5411}"/>
                                            </p:graphicEl>
                                          </p:spTgt>
                                        </p:tgtEl>
                                        <p:attrNameLst>
                                          <p:attrName>style.visibility</p:attrName>
                                        </p:attrNameLst>
                                      </p:cBhvr>
                                      <p:to>
                                        <p:strVal val="visible"/>
                                      </p:to>
                                    </p:set>
                                    <p:animEffect transition="in" filter="fade">
                                      <p:cBhvr>
                                        <p:cTn id="52" dur="500"/>
                                        <p:tgtEl>
                                          <p:spTgt spid="11">
                                            <p:graphicEl>
                                              <a:dgm id="{D0DE6BB9-7FD4-4F61-B666-2EB8B2AB5411}"/>
                                            </p:graphicEl>
                                          </p:spTgt>
                                        </p:tgtEl>
                                      </p:cBhvr>
                                    </p:animEffect>
                                  </p:childTnLst>
                                </p:cTn>
                              </p:par>
                              <p:par>
                                <p:cTn id="53" presetID="9" presetClass="emph" presetSubtype="0" grpId="1" nodeType="withEffect">
                                  <p:stCondLst>
                                    <p:cond delay="0"/>
                                  </p:stCondLst>
                                  <p:childTnLst>
                                    <p:set>
                                      <p:cBhvr>
                                        <p:cTn id="54" dur="indefinite"/>
                                        <p:tgtEl>
                                          <p:spTgt spid="11">
                                            <p:graphicEl>
                                              <a:dgm id="{417DF3EB-BFC8-4915-AE05-E242E5C45DBE}"/>
                                            </p:graphicEl>
                                          </p:spTgt>
                                        </p:tgtEl>
                                        <p:attrNameLst>
                                          <p:attrName>style.opacity</p:attrName>
                                        </p:attrNameLst>
                                      </p:cBhvr>
                                      <p:to>
                                        <p:strVal val="0.25"/>
                                      </p:to>
                                    </p:set>
                                    <p:animEffect filter="image" prLst="opacity: 0.25">
                                      <p:cBhvr rctx="IE">
                                        <p:cTn id="55" dur="indefinite"/>
                                        <p:tgtEl>
                                          <p:spTgt spid="11">
                                            <p:graphicEl>
                                              <a:dgm id="{417DF3EB-BFC8-4915-AE05-E242E5C45DB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graphicEl>
                                              <a:dgm id="{469D59BB-D4A8-4679-9E36-99C00F1C18D0}"/>
                                            </p:graphicEl>
                                          </p:spTgt>
                                        </p:tgtEl>
                                        <p:attrNameLst>
                                          <p:attrName>style.visibility</p:attrName>
                                        </p:attrNameLst>
                                      </p:cBhvr>
                                      <p:to>
                                        <p:strVal val="visible"/>
                                      </p:to>
                                    </p:set>
                                    <p:animEffect transition="in" filter="fade">
                                      <p:cBhvr>
                                        <p:cTn id="60" dur="500"/>
                                        <p:tgtEl>
                                          <p:spTgt spid="11">
                                            <p:graphicEl>
                                              <a:dgm id="{469D59BB-D4A8-4679-9E36-99C00F1C18D0}"/>
                                            </p:graphicEl>
                                          </p:spTgt>
                                        </p:tgtEl>
                                      </p:cBhvr>
                                    </p:animEffect>
                                  </p:childTnLst>
                                </p:cTn>
                              </p:par>
                              <p:par>
                                <p:cTn id="61" presetID="9" presetClass="emph" presetSubtype="0" grpId="1" nodeType="withEffect">
                                  <p:stCondLst>
                                    <p:cond delay="0"/>
                                  </p:stCondLst>
                                  <p:childTnLst>
                                    <p:set>
                                      <p:cBhvr>
                                        <p:cTn id="62" dur="indefinite"/>
                                        <p:tgtEl>
                                          <p:spTgt spid="11">
                                            <p:graphicEl>
                                              <a:dgm id="{D0DE6BB9-7FD4-4F61-B666-2EB8B2AB5411}"/>
                                            </p:graphicEl>
                                          </p:spTgt>
                                        </p:tgtEl>
                                        <p:attrNameLst>
                                          <p:attrName>style.opacity</p:attrName>
                                        </p:attrNameLst>
                                      </p:cBhvr>
                                      <p:to>
                                        <p:strVal val="0.25"/>
                                      </p:to>
                                    </p:set>
                                    <p:animEffect filter="image" prLst="opacity: 0.25">
                                      <p:cBhvr rctx="IE">
                                        <p:cTn id="63" dur="indefinite"/>
                                        <p:tgtEl>
                                          <p:spTgt spid="11">
                                            <p:graphicEl>
                                              <a:dgm id="{D0DE6BB9-7FD4-4F61-B666-2EB8B2AB5411}"/>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graphicEl>
                                              <a:dgm id="{2259B505-4358-4CDB-B272-404C5516FCAE}"/>
                                            </p:graphicEl>
                                          </p:spTgt>
                                        </p:tgtEl>
                                        <p:attrNameLst>
                                          <p:attrName>style.visibility</p:attrName>
                                        </p:attrNameLst>
                                      </p:cBhvr>
                                      <p:to>
                                        <p:strVal val="visible"/>
                                      </p:to>
                                    </p:set>
                                    <p:animEffect transition="in" filter="fade">
                                      <p:cBhvr>
                                        <p:cTn id="68" dur="500"/>
                                        <p:tgtEl>
                                          <p:spTgt spid="11">
                                            <p:graphicEl>
                                              <a:dgm id="{2259B505-4358-4CDB-B272-404C5516FCAE}"/>
                                            </p:graphicEl>
                                          </p:spTgt>
                                        </p:tgtEl>
                                      </p:cBhvr>
                                    </p:animEffect>
                                  </p:childTnLst>
                                </p:cTn>
                              </p:par>
                              <p:par>
                                <p:cTn id="69" presetID="9" presetClass="emph" presetSubtype="0" grpId="1" nodeType="withEffect">
                                  <p:stCondLst>
                                    <p:cond delay="0"/>
                                  </p:stCondLst>
                                  <p:childTnLst>
                                    <p:set>
                                      <p:cBhvr>
                                        <p:cTn id="70" dur="indefinite"/>
                                        <p:tgtEl>
                                          <p:spTgt spid="11">
                                            <p:graphicEl>
                                              <a:dgm id="{469D59BB-D4A8-4679-9E36-99C00F1C18D0}"/>
                                            </p:graphicEl>
                                          </p:spTgt>
                                        </p:tgtEl>
                                        <p:attrNameLst>
                                          <p:attrName>style.opacity</p:attrName>
                                        </p:attrNameLst>
                                      </p:cBhvr>
                                      <p:to>
                                        <p:strVal val="0.25"/>
                                      </p:to>
                                    </p:set>
                                    <p:animEffect filter="image" prLst="opacity: 0.25">
                                      <p:cBhvr rctx="IE">
                                        <p:cTn id="71" dur="indefinite"/>
                                        <p:tgtEl>
                                          <p:spTgt spid="11">
                                            <p:graphicEl>
                                              <a:dgm id="{469D59BB-D4A8-4679-9E36-99C00F1C18D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graphicEl>
                                              <a:dgm id="{A365F21D-60EE-4BFE-B2AA-4756DF26B07A}"/>
                                            </p:graphicEl>
                                          </p:spTgt>
                                        </p:tgtEl>
                                        <p:attrNameLst>
                                          <p:attrName>style.visibility</p:attrName>
                                        </p:attrNameLst>
                                      </p:cBhvr>
                                      <p:to>
                                        <p:strVal val="visible"/>
                                      </p:to>
                                    </p:set>
                                    <p:animEffect transition="in" filter="fade">
                                      <p:cBhvr>
                                        <p:cTn id="76" dur="500"/>
                                        <p:tgtEl>
                                          <p:spTgt spid="11">
                                            <p:graphicEl>
                                              <a:dgm id="{A365F21D-60EE-4BFE-B2AA-4756DF26B07A}"/>
                                            </p:graphicEl>
                                          </p:spTgt>
                                        </p:tgtEl>
                                      </p:cBhvr>
                                    </p:animEffect>
                                  </p:childTnLst>
                                </p:cTn>
                              </p:par>
                              <p:par>
                                <p:cTn id="77" presetID="9" presetClass="emph" presetSubtype="0" grpId="1" nodeType="withEffect">
                                  <p:stCondLst>
                                    <p:cond delay="0"/>
                                  </p:stCondLst>
                                  <p:childTnLst>
                                    <p:set>
                                      <p:cBhvr>
                                        <p:cTn id="78" dur="indefinite"/>
                                        <p:tgtEl>
                                          <p:spTgt spid="11">
                                            <p:graphicEl>
                                              <a:dgm id="{2259B505-4358-4CDB-B272-404C5516FCAE}"/>
                                            </p:graphicEl>
                                          </p:spTgt>
                                        </p:tgtEl>
                                        <p:attrNameLst>
                                          <p:attrName>style.opacity</p:attrName>
                                        </p:attrNameLst>
                                      </p:cBhvr>
                                      <p:to>
                                        <p:strVal val="0.25"/>
                                      </p:to>
                                    </p:set>
                                    <p:animEffect filter="image" prLst="opacity: 0.25">
                                      <p:cBhvr rctx="IE">
                                        <p:cTn id="79" dur="indefinite"/>
                                        <p:tgtEl>
                                          <p:spTgt spid="11">
                                            <p:graphicEl>
                                              <a:dgm id="{2259B505-4358-4CDB-B272-404C5516F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Graphic spid="11"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Object Level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2704</TotalTime>
  <Words>4853</Words>
  <Application>Microsoft Office PowerPoint</Application>
  <PresentationFormat>Widescreen</PresentationFormat>
  <Paragraphs>421</Paragraphs>
  <Slides>28</Slides>
  <Notes>26</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Solving our API strategy challenges</vt:lpstr>
      <vt:lpstr>Smarter services with policies</vt:lpstr>
      <vt:lpstr>Complementing services</vt:lpstr>
      <vt:lpstr>Creating an API strategy</vt:lpstr>
      <vt:lpstr>The different stages of an API strategy</vt:lpstr>
      <vt:lpstr>More open, more  risks</vt:lpstr>
      <vt:lpstr>API security best practices</vt:lpstr>
      <vt:lpstr>Best practices for securing APIs</vt:lpstr>
      <vt:lpstr>OWASP API Security Top 10</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2020-11-09T09:16:29Z</dcterms:modified>
</cp:coreProperties>
</file>